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3977" autoAdjust="0"/>
  </p:normalViewPr>
  <p:slideViewPr>
    <p:cSldViewPr>
      <p:cViewPr varScale="1">
        <p:scale>
          <a:sx n="101" d="100"/>
          <a:sy n="101" d="100"/>
        </p:scale>
        <p:origin x="126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9CBEDA39-3C57-419C-AB57-440592EC700A}" type="datetimeFigureOut">
              <a:rPr lang="sr-Latn-RS"/>
              <a:pPr>
                <a:defRPr/>
              </a:pPr>
              <a:t>11.9.2017</a:t>
            </a:fld>
            <a:endParaRPr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 dirty="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 smtClean="0">
                <a:latin typeface="+mn-lt"/>
              </a:defRPr>
            </a:lvl1pPr>
          </a:lstStyle>
          <a:p>
            <a:pPr>
              <a:defRPr/>
            </a:pPr>
            <a:fld id="{EF30F693-B88F-4A6E-9977-1BC36750F5B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8289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A77BB2F0-E0E2-4ED2-A581-CA3196B1EF6E}" type="datetimeFigureOut">
              <a:rPr lang="sr-Latn-RS"/>
              <a:pPr>
                <a:defRPr/>
              </a:pPr>
              <a:t>11.9.2017</a:t>
            </a:fld>
            <a:endParaRPr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hr-HR" noProof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 latinLnBrk="0">
              <a:spcBef>
                <a:spcPts val="0"/>
              </a:spcBef>
              <a:spcAft>
                <a:spcPts val="0"/>
              </a:spcAft>
              <a:defRPr lang="hr-HR" sz="1200">
                <a:latin typeface="+mn-lt"/>
              </a:defRPr>
            </a:lvl1pPr>
          </a:lstStyle>
          <a:p>
            <a:pPr>
              <a:defRPr/>
            </a:pPr>
            <a:fld id="{95314568-BE0C-42B0-8031-F668E594AB3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9661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smtClean="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B6CF4-F389-4F01-B962-A470A451986B}" type="slidenum">
              <a:rPr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03662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98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32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21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360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1499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8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3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74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6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hr-HR" sz="28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  <a:lvl6pPr>
              <a:defRPr lang="hr-HR" sz="1800"/>
            </a:lvl6pPr>
            <a:lvl7pPr>
              <a:defRPr lang="hr-HR" sz="1800"/>
            </a:lvl7pPr>
            <a:lvl8pPr>
              <a:defRPr lang="hr-HR" sz="1800"/>
            </a:lvl8pPr>
            <a:lvl9pPr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8606-8529-4E75-AFB6-D2A04BB205C4}" type="datetimeFigureOut">
              <a:rPr lang="sr-Latn-RS"/>
              <a:pPr>
                <a:defRPr/>
              </a:pPr>
              <a:t>11.9.2017</a:t>
            </a:fld>
            <a:endParaRPr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3AB75-BFFC-492E-8B98-9BD297D06B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42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001F8-610B-4E6B-9AE8-C359148881BF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010064-D5DC-435D-AB63-8BC7AA278AB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553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78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7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9F6153-3EDB-4D4B-9AE0-42B8227FD16A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6ED75-7DB0-4DF7-9289-D2F731FACE4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53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A53953-06A4-4651-98C2-048818EE4A95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0B665-F897-4C21-9BD1-550F3BAD6F8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23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CCF0F-BB13-4538-AA96-B045CF05758C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3F8FA-C073-494F-B026-FA706E407B2F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573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4D26D1-7348-4C7B-84C8-10DFDDF9123A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8AA56-60AE-4E79-9872-C5B9245F446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5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E7F228-3470-4126-9CE6-A345F728F70F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48427-5B69-404B-9C0C-28887CC5720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972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35257896-42B0-4F4E-B34E-7906636048A8}" type="datetimeFigureOut">
              <a:rPr lang="sr-Latn-RS" smtClean="0"/>
              <a:pPr>
                <a:defRPr/>
              </a:pPr>
              <a:t>11.9.2017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B491457-626A-45CD-B117-90017FAB8D9B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857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71800" y="7245424"/>
            <a:ext cx="7772400" cy="1362075"/>
          </a:xfrm>
        </p:spPr>
        <p:txBody>
          <a:bodyPr/>
          <a:lstStyle/>
          <a:p>
            <a:endParaRPr lang="hr-HR"/>
          </a:p>
        </p:txBody>
      </p:sp>
      <p:sp>
        <p:nvSpPr>
          <p:cNvPr id="13313" name="Rectangle 2"/>
          <p:cNvSpPr>
            <a:spLocks noGrp="1"/>
          </p:cNvSpPr>
          <p:nvPr>
            <p:ph type="subTitle" idx="1"/>
          </p:nvPr>
        </p:nvSpPr>
        <p:spPr bwMode="auto">
          <a:xfrm>
            <a:off x="2051720" y="1988840"/>
            <a:ext cx="4896544" cy="1224136"/>
          </a:xfrm>
          <a:solidFill>
            <a:schemeClr val="bg1"/>
          </a:solidFill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sz="3200" b="1" dirty="0" smtClean="0"/>
              <a:t>ŠKOLA I OBRAZOVANJE U RIMU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hr-HR" dirty="0"/>
              <a:t>s</a:t>
            </a:r>
            <a:r>
              <a:rPr lang="hr-HR" dirty="0" smtClean="0"/>
              <a:t>ustav </a:t>
            </a:r>
            <a:r>
              <a:rPr lang="hr-HR" dirty="0"/>
              <a:t>školovanja u Rimu trajao je sedam </a:t>
            </a:r>
            <a:r>
              <a:rPr lang="hr-HR" dirty="0" smtClean="0"/>
              <a:t>godina</a:t>
            </a:r>
          </a:p>
          <a:p>
            <a:r>
              <a:rPr lang="hr-HR" dirty="0" smtClean="0"/>
              <a:t>u </a:t>
            </a:r>
            <a:r>
              <a:rPr lang="hr-HR" dirty="0"/>
              <a:t>početku  se podučavalo </a:t>
            </a:r>
            <a:r>
              <a:rPr lang="hr-HR" b="1" i="1" dirty="0"/>
              <a:t>čitanje i </a:t>
            </a:r>
            <a:r>
              <a:rPr lang="hr-HR" b="1" i="1" dirty="0" smtClean="0"/>
              <a:t>pisanje</a:t>
            </a:r>
            <a:endParaRPr lang="hr-HR" b="1" i="1" dirty="0"/>
          </a:p>
          <a:p>
            <a:r>
              <a:rPr lang="hr-HR" dirty="0" smtClean="0"/>
              <a:t> </a:t>
            </a:r>
            <a:r>
              <a:rPr lang="hr-HR" dirty="0"/>
              <a:t>učitelj koji ih je tome podučavao zvao se </a:t>
            </a:r>
            <a:r>
              <a:rPr lang="hr-HR" b="1" dirty="0" err="1"/>
              <a:t>magister</a:t>
            </a:r>
            <a:r>
              <a:rPr lang="hr-HR" b="1" dirty="0"/>
              <a:t> </a:t>
            </a:r>
            <a:r>
              <a:rPr lang="hr-HR" b="1" dirty="0" smtClean="0"/>
              <a:t>ludi (</a:t>
            </a:r>
            <a:r>
              <a:rPr lang="hr-HR" b="1" dirty="0" err="1" smtClean="0"/>
              <a:t>ludus</a:t>
            </a:r>
            <a:r>
              <a:rPr lang="hr-HR" b="1" dirty="0" smtClean="0"/>
              <a:t> - igra)</a:t>
            </a:r>
            <a:endParaRPr lang="hr-HR" dirty="0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kasnije se podučavala </a:t>
            </a:r>
            <a:r>
              <a:rPr lang="hr-HR" b="1" i="1" dirty="0"/>
              <a:t>rimska i grčka književnost i aritmetika i geometrija </a:t>
            </a:r>
          </a:p>
          <a:p>
            <a:r>
              <a:rPr lang="hr-HR" dirty="0"/>
              <a:t>učitelj književnosti se zvao </a:t>
            </a:r>
            <a:r>
              <a:rPr lang="hr-HR" b="1" dirty="0" err="1"/>
              <a:t>grammaticus</a:t>
            </a:r>
            <a:r>
              <a:rPr lang="hr-HR" dirty="0"/>
              <a:t>, a matematike </a:t>
            </a:r>
            <a:r>
              <a:rPr lang="hr-HR" b="1" dirty="0" err="1"/>
              <a:t>calculus</a:t>
            </a:r>
            <a:endParaRPr lang="hr-HR" b="1" dirty="0"/>
          </a:p>
          <a:p>
            <a:r>
              <a:rPr lang="hr-HR" dirty="0"/>
              <a:t>taj ciklus obrazovanja pohađale su i djevojčice i dječaci i trajao je do 15-te godine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99592" y="548680"/>
            <a:ext cx="6798734" cy="504056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hr-HR" b="1" dirty="0" smtClean="0"/>
              <a:t>SUSTAV </a:t>
            </a:r>
            <a:r>
              <a:rPr lang="hr-HR" b="1" dirty="0"/>
              <a:t>ŠKOLOVANJA</a:t>
            </a:r>
            <a:r>
              <a:rPr lang="hr-HR" dirty="0"/>
              <a:t/>
            </a:r>
            <a:br>
              <a:rPr lang="hr-HR" dirty="0"/>
            </a:br>
            <a:r>
              <a:rPr lang="hr-HR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USTAV </a:t>
            </a:r>
            <a:r>
              <a:rPr lang="hr-HR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ŠKOLOVANJA</a:t>
            </a:r>
            <a:r>
              <a:rPr lang="hr-HR" dirty="0">
                <a:effectLst/>
              </a:rPr>
              <a:t/>
            </a:r>
            <a:br>
              <a:rPr lang="hr-HR" dirty="0">
                <a:effectLst/>
              </a:rPr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077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/>
              <a:t>n</a:t>
            </a:r>
            <a:r>
              <a:rPr lang="hr-HR" sz="2800" dirty="0" smtClean="0"/>
              <a:t>akon </a:t>
            </a:r>
            <a:r>
              <a:rPr lang="hr-HR" sz="2800" dirty="0"/>
              <a:t>toga školovanje nastavljaju samo dječaci dok djevojke, ako su im roditelji bili imućniji, nastavljaju s privatnim podukama iz </a:t>
            </a:r>
            <a:r>
              <a:rPr lang="hr-HR" sz="2800" b="1" i="1" dirty="0"/>
              <a:t>književnosti i </a:t>
            </a:r>
            <a:r>
              <a:rPr lang="hr-HR" sz="2800" b="1" i="1" dirty="0" smtClean="0"/>
              <a:t>filozofije</a:t>
            </a:r>
            <a:endParaRPr lang="hr-HR" b="1" i="1" dirty="0"/>
          </a:p>
          <a:p>
            <a:endParaRPr lang="hr-HR" dirty="0"/>
          </a:p>
        </p:txBody>
      </p:sp>
      <p:pic>
        <p:nvPicPr>
          <p:cNvPr id="1026" name="Picture 2" descr="http://www.forumtraiani.com/wp-content/uploads/schulsz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cient Roman School Lif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3579"/>
            <a:ext cx="288032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5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915337"/>
            <a:ext cx="7920880" cy="1001495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OBRAZOVANJE NAKON 15.GODINE (dečki)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844824"/>
            <a:ext cx="8352928" cy="4824536"/>
          </a:xfrm>
        </p:spPr>
        <p:txBody>
          <a:bodyPr>
            <a:noAutofit/>
          </a:bodyPr>
          <a:lstStyle/>
          <a:p>
            <a:r>
              <a:rPr lang="hr-HR" sz="3000" dirty="0"/>
              <a:t>m</a:t>
            </a:r>
            <a:r>
              <a:rPr lang="hr-HR" sz="3000" dirty="0" smtClean="0"/>
              <a:t>ladići </a:t>
            </a:r>
            <a:r>
              <a:rPr lang="hr-HR" sz="3000" dirty="0"/>
              <a:t>poslije 15-te godine nastavljaju školovanje kod </a:t>
            </a:r>
            <a:r>
              <a:rPr lang="hr-HR" sz="3000" b="1" dirty="0" smtClean="0"/>
              <a:t>retora</a:t>
            </a:r>
            <a:r>
              <a:rPr lang="hr-HR" sz="3000" dirty="0"/>
              <a:t> </a:t>
            </a:r>
            <a:r>
              <a:rPr lang="hr-HR" sz="3000" dirty="0" smtClean="0"/>
              <a:t>(</a:t>
            </a:r>
            <a:r>
              <a:rPr lang="hr-HR" sz="3000" dirty="0" smtClean="0"/>
              <a:t>učitelj govorništva) - podučava </a:t>
            </a:r>
            <a:r>
              <a:rPr lang="hr-HR" sz="3000" dirty="0"/>
              <a:t>govoru pred sudom ili </a:t>
            </a:r>
            <a:r>
              <a:rPr lang="hr-HR" sz="3000" dirty="0" smtClean="0"/>
              <a:t>narodom</a:t>
            </a:r>
          </a:p>
          <a:p>
            <a:r>
              <a:rPr lang="hr-HR" sz="3000" dirty="0"/>
              <a:t>v</a:t>
            </a:r>
            <a:r>
              <a:rPr lang="hr-HR" sz="3000" dirty="0" smtClean="0"/>
              <a:t>ježbe </a:t>
            </a:r>
            <a:r>
              <a:rPr lang="hr-HR" sz="3000" dirty="0" smtClean="0"/>
              <a:t>- </a:t>
            </a:r>
            <a:r>
              <a:rPr lang="hr-HR" sz="3000" b="1" dirty="0" err="1" smtClean="0"/>
              <a:t>suasoriae</a:t>
            </a:r>
            <a:r>
              <a:rPr lang="hr-HR" sz="3000" b="1" dirty="0" smtClean="0"/>
              <a:t>/</a:t>
            </a:r>
            <a:r>
              <a:rPr lang="hr-HR" sz="3000" b="1" dirty="0" err="1" smtClean="0"/>
              <a:t>controversiae</a:t>
            </a:r>
            <a:r>
              <a:rPr lang="hr-HR" sz="3000" b="1" dirty="0" smtClean="0"/>
              <a:t> </a:t>
            </a:r>
            <a:r>
              <a:rPr lang="hr-HR" sz="3000" b="1" dirty="0"/>
              <a:t>– </a:t>
            </a:r>
            <a:r>
              <a:rPr lang="hr-HR" sz="3000" dirty="0"/>
              <a:t>to su bili teoretski pravni slučajevi koje su trebali pobiti ili </a:t>
            </a:r>
            <a:r>
              <a:rPr lang="hr-HR" sz="3000" dirty="0" smtClean="0"/>
              <a:t>dokazati</a:t>
            </a:r>
          </a:p>
          <a:p>
            <a:r>
              <a:rPr lang="hr-HR" sz="3000" dirty="0"/>
              <a:t>a</a:t>
            </a:r>
            <a:r>
              <a:rPr lang="hr-HR" sz="3000" dirty="0" smtClean="0"/>
              <a:t>ko </a:t>
            </a:r>
            <a:r>
              <a:rPr lang="hr-HR" sz="3000" dirty="0"/>
              <a:t>je netko nakon tog </a:t>
            </a:r>
            <a:r>
              <a:rPr lang="hr-HR" sz="3000" i="1" dirty="0" smtClean="0"/>
              <a:t>tečaja</a:t>
            </a:r>
            <a:r>
              <a:rPr lang="hr-HR" sz="3000" dirty="0"/>
              <a:t> </a:t>
            </a:r>
            <a:r>
              <a:rPr lang="hr-HR" sz="3000" dirty="0" smtClean="0"/>
              <a:t>htio </a:t>
            </a:r>
            <a:r>
              <a:rPr lang="hr-HR" sz="3000" dirty="0"/>
              <a:t>nastaviti školovanje, otišao bi u Grčku, osobito u Atenu ili na </a:t>
            </a:r>
            <a:r>
              <a:rPr lang="hr-HR" sz="3000" dirty="0" smtClean="0"/>
              <a:t>Rod</a:t>
            </a:r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7399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6292" y="332656"/>
            <a:ext cx="2755528" cy="1094460"/>
          </a:xfrm>
        </p:spPr>
        <p:txBody>
          <a:bodyPr/>
          <a:lstStyle/>
          <a:p>
            <a:r>
              <a:rPr lang="hr-HR" b="1" dirty="0" smtClean="0"/>
              <a:t>ŠKOLA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79612" y="1052736"/>
            <a:ext cx="4531308" cy="5184576"/>
          </a:xfrm>
        </p:spPr>
        <p:txBody>
          <a:bodyPr>
            <a:normAutofit/>
          </a:bodyPr>
          <a:lstStyle/>
          <a:p>
            <a:r>
              <a:rPr lang="hr-HR" sz="2800" dirty="0"/>
              <a:t>š</a:t>
            </a:r>
            <a:r>
              <a:rPr lang="hr-HR" sz="2800" dirty="0" smtClean="0"/>
              <a:t>kola </a:t>
            </a:r>
            <a:r>
              <a:rPr lang="hr-HR" sz="2800" dirty="0"/>
              <a:t>u Rimu nije imala zasebne zgrade, najčešće je to bio trijem s </a:t>
            </a:r>
            <a:r>
              <a:rPr lang="hr-HR" sz="2800" dirty="0" smtClean="0"/>
              <a:t>klupama</a:t>
            </a:r>
          </a:p>
          <a:p>
            <a:r>
              <a:rPr lang="hr-HR" sz="2800" dirty="0"/>
              <a:t>s</a:t>
            </a:r>
            <a:r>
              <a:rPr lang="hr-HR" sz="2800" dirty="0" smtClean="0"/>
              <a:t>am </a:t>
            </a:r>
            <a:r>
              <a:rPr lang="hr-HR" sz="2800" dirty="0"/>
              <a:t>učitelj je nabavljao nastavna pomagala kao što su bile karte (</a:t>
            </a:r>
            <a:r>
              <a:rPr lang="hr-HR" sz="2800" dirty="0" err="1"/>
              <a:t>tabulae</a:t>
            </a:r>
            <a:r>
              <a:rPr lang="hr-HR" sz="2800" dirty="0"/>
              <a:t>), školska ploča i geometrijski </a:t>
            </a:r>
            <a:r>
              <a:rPr lang="hr-HR" sz="2800" dirty="0" smtClean="0"/>
              <a:t>likovi</a:t>
            </a:r>
          </a:p>
          <a:p>
            <a:r>
              <a:rPr lang="hr-HR" sz="2800" dirty="0"/>
              <a:t>u</a:t>
            </a:r>
            <a:r>
              <a:rPr lang="hr-HR" sz="2800" dirty="0" smtClean="0"/>
              <a:t>džbenika </a:t>
            </a:r>
            <a:r>
              <a:rPr lang="hr-HR" sz="2800" dirty="0"/>
              <a:t>nije bilo nego su učenici čitali iz javnih natpisa ili originalnih književnih </a:t>
            </a:r>
            <a:r>
              <a:rPr lang="hr-HR" sz="2800" dirty="0" smtClean="0"/>
              <a:t>djela</a:t>
            </a:r>
            <a:endParaRPr lang="hr-HR" sz="2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2868" y="2487168"/>
            <a:ext cx="3461580" cy="310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72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176866" y="915337"/>
            <a:ext cx="2747062" cy="1303867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ŠKOLSKI PRIBOR</a:t>
            </a:r>
            <a:endParaRPr lang="hr-HR" b="1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half" idx="1"/>
          </p:nvPr>
        </p:nvSpPr>
        <p:spPr>
          <a:xfrm>
            <a:off x="395536" y="2487167"/>
            <a:ext cx="3096344" cy="3804565"/>
          </a:xfrm>
        </p:spPr>
        <p:txBody>
          <a:bodyPr>
            <a:noAutofit/>
          </a:bodyPr>
          <a:lstStyle/>
          <a:p>
            <a:r>
              <a:rPr lang="hr-HR" sz="2800" dirty="0"/>
              <a:t>u</a:t>
            </a:r>
            <a:r>
              <a:rPr lang="hr-HR" sz="2800" dirty="0" smtClean="0"/>
              <a:t>čenici </a:t>
            </a:r>
            <a:r>
              <a:rPr lang="hr-HR" sz="2800" dirty="0"/>
              <a:t>su nosili torbe (</a:t>
            </a:r>
            <a:r>
              <a:rPr lang="hr-HR" sz="2800" b="1" dirty="0" err="1"/>
              <a:t>scrinium</a:t>
            </a:r>
            <a:r>
              <a:rPr lang="hr-HR" sz="2800" b="1" dirty="0"/>
              <a:t>/</a:t>
            </a:r>
            <a:r>
              <a:rPr lang="hr-HR" sz="2800" b="1" dirty="0" err="1"/>
              <a:t>capsa</a:t>
            </a:r>
            <a:r>
              <a:rPr lang="hr-HR" sz="2800" dirty="0"/>
              <a:t>) i imali su tablice presvučene voskom za pisanje (</a:t>
            </a:r>
            <a:r>
              <a:rPr lang="hr-HR" sz="2800" b="1" dirty="0" err="1"/>
              <a:t>tabulae</a:t>
            </a:r>
            <a:r>
              <a:rPr lang="hr-HR" sz="2800" b="1" dirty="0"/>
              <a:t> </a:t>
            </a:r>
            <a:r>
              <a:rPr lang="hr-HR" sz="2800" b="1" dirty="0" err="1"/>
              <a:t>ceratae</a:t>
            </a:r>
            <a:r>
              <a:rPr lang="hr-HR" sz="2800" dirty="0" smtClean="0"/>
              <a:t>) 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8134349" y="1895475"/>
            <a:ext cx="4200694" cy="1654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1" name="Picture 14" descr="http://sectionallemande.files.wordpress.com/2010/09/dscf16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826" y="3789040"/>
            <a:ext cx="3336925" cy="25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hostilia.it/cap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51" y="718570"/>
            <a:ext cx="2555624" cy="249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niOkvir 8"/>
          <p:cNvSpPr txBox="1"/>
          <p:nvPr/>
        </p:nvSpPr>
        <p:spPr>
          <a:xfrm>
            <a:off x="4514426" y="718570"/>
            <a:ext cx="142572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capsa</a:t>
            </a:r>
            <a:endParaRPr lang="hr-H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7164288" y="4077072"/>
            <a:ext cx="136815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tabulae</a:t>
            </a:r>
            <a:r>
              <a:rPr lang="hr-HR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hr-HR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ceratae</a:t>
            </a:r>
            <a:endParaRPr lang="hr-HR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57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4294967295"/>
          </p:nvPr>
        </p:nvSpPr>
        <p:spPr>
          <a:xfrm>
            <a:off x="683568" y="620688"/>
            <a:ext cx="6264696" cy="5313387"/>
          </a:xfrm>
        </p:spPr>
        <p:txBody>
          <a:bodyPr/>
          <a:lstStyle/>
          <a:p>
            <a:r>
              <a:rPr lang="hr-HR" sz="2800" dirty="0"/>
              <a:t>te tablice mogle su se i uvezivati, a po njima se pisalo pisaljkom za vosak (</a:t>
            </a:r>
            <a:r>
              <a:rPr lang="hr-HR" sz="2800" b="1" dirty="0" err="1"/>
              <a:t>stilus</a:t>
            </a:r>
            <a:r>
              <a:rPr lang="hr-HR" sz="2800" dirty="0"/>
              <a:t>)</a:t>
            </a:r>
            <a:r>
              <a:rPr lang="hr-HR" sz="2800" b="1" dirty="0"/>
              <a:t> </a:t>
            </a:r>
            <a:r>
              <a:rPr lang="hr-HR" sz="2800" dirty="0"/>
              <a:t>koja je bila od metala ili slonove kosti, s jedne strane šiljata, a s druge </a:t>
            </a:r>
            <a:r>
              <a:rPr lang="hr-HR" sz="2800" dirty="0" smtClean="0"/>
              <a:t>plosnata</a:t>
            </a:r>
          </a:p>
          <a:p>
            <a:r>
              <a:rPr lang="hr-HR" sz="2800" dirty="0"/>
              <a:t>nakon uvođenja papira ili pergamenta pisalo se perom (</a:t>
            </a:r>
            <a:r>
              <a:rPr lang="hr-HR" sz="2800" b="1" dirty="0" err="1"/>
              <a:t>penna</a:t>
            </a:r>
            <a:r>
              <a:rPr lang="hr-HR" sz="2800" dirty="0"/>
              <a:t>) ili zašiljenom trskom (</a:t>
            </a:r>
            <a:r>
              <a:rPr lang="hr-HR" sz="2800" b="1" dirty="0" err="1"/>
              <a:t>calamus</a:t>
            </a:r>
            <a:r>
              <a:rPr lang="hr-HR" sz="2800" dirty="0"/>
              <a:t>) 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5" name="Picture 2" descr="http://visual.merriam-webster.com/images/communications/communications/writing-instrument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67652"/>
            <a:ext cx="4752528" cy="274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683568" y="5010745"/>
            <a:ext cx="259228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schemeClr val="tx1"/>
                </a:solidFill>
              </a:rPr>
              <a:t>p</a:t>
            </a:r>
            <a:r>
              <a:rPr lang="hr-HR" b="1" dirty="0" err="1" smtClean="0">
                <a:solidFill>
                  <a:schemeClr val="tx1"/>
                </a:solidFill>
              </a:rPr>
              <a:t>enna</a:t>
            </a:r>
            <a:r>
              <a:rPr lang="hr-HR" b="1" dirty="0" smtClean="0">
                <a:solidFill>
                  <a:schemeClr val="tx1"/>
                </a:solidFill>
              </a:rPr>
              <a:t>, </a:t>
            </a:r>
            <a:r>
              <a:rPr lang="hr-HR" b="1" dirty="0" err="1" smtClean="0">
                <a:solidFill>
                  <a:schemeClr val="tx1"/>
                </a:solidFill>
              </a:rPr>
              <a:t>calamus</a:t>
            </a:r>
            <a:r>
              <a:rPr lang="hr-HR" b="1" dirty="0" smtClean="0">
                <a:solidFill>
                  <a:schemeClr val="tx1"/>
                </a:solidFill>
              </a:rPr>
              <a:t>, </a:t>
            </a:r>
            <a:r>
              <a:rPr lang="hr-HR" b="1" dirty="0" err="1" smtClean="0">
                <a:solidFill>
                  <a:schemeClr val="tx1"/>
                </a:solidFill>
              </a:rPr>
              <a:t>stilus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9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899592" y="83671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>
                <a:latin typeface="+mn-lt"/>
              </a:rPr>
              <a:t>tinta (</a:t>
            </a:r>
            <a:r>
              <a:rPr lang="hr-HR" sz="3200" b="1" dirty="0" err="1">
                <a:latin typeface="+mn-lt"/>
              </a:rPr>
              <a:t>atramentum</a:t>
            </a:r>
            <a:r>
              <a:rPr lang="hr-HR" sz="3200" dirty="0">
                <a:latin typeface="+mn-lt"/>
              </a:rPr>
              <a:t>) za pisanje se izrađivala miješanjem crnila sipe, gareži, smole i vinskog taloga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068960"/>
            <a:ext cx="4248472" cy="2903123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5868144" y="3356992"/>
            <a:ext cx="24482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b="1" dirty="0" err="1" smtClean="0">
                <a:solidFill>
                  <a:schemeClr val="tx1"/>
                </a:solidFill>
              </a:rPr>
              <a:t>atramentum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2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2098990" cy="785471"/>
          </a:xfrm>
        </p:spPr>
        <p:txBody>
          <a:bodyPr/>
          <a:lstStyle/>
          <a:p>
            <a:r>
              <a:rPr lang="hr-HR" b="1" dirty="0" smtClean="0"/>
              <a:t>SPORT</a:t>
            </a:r>
            <a:endParaRPr lang="hr-HR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276873"/>
            <a:ext cx="7992888" cy="3960440"/>
          </a:xfrm>
        </p:spPr>
        <p:txBody>
          <a:bodyPr>
            <a:noAutofit/>
          </a:bodyPr>
          <a:lstStyle/>
          <a:p>
            <a:r>
              <a:rPr lang="hr-HR" sz="2800" b="1" dirty="0"/>
              <a:t>f</a:t>
            </a:r>
            <a:r>
              <a:rPr lang="hr-HR" sz="2800" b="1" dirty="0" smtClean="0"/>
              <a:t>izički </a:t>
            </a:r>
            <a:r>
              <a:rPr lang="hr-HR" sz="2800" b="1" dirty="0"/>
              <a:t>odgoj je imao veliki značaj za Rimljane </a:t>
            </a:r>
            <a:r>
              <a:rPr lang="hr-HR" sz="2800" b="1" dirty="0" smtClean="0"/>
              <a:t> - mnogo ratovali</a:t>
            </a:r>
            <a:endParaRPr lang="hr-HR" sz="2800" b="1" dirty="0" smtClean="0"/>
          </a:p>
          <a:p>
            <a:r>
              <a:rPr lang="hr-HR" sz="2800" b="1" dirty="0" smtClean="0"/>
              <a:t>priprema </a:t>
            </a:r>
            <a:r>
              <a:rPr lang="hr-HR" sz="2800" b="1" dirty="0"/>
              <a:t>za ratne </a:t>
            </a:r>
            <a:r>
              <a:rPr lang="hr-HR" sz="2800" b="1" dirty="0" smtClean="0"/>
              <a:t>napore </a:t>
            </a:r>
          </a:p>
          <a:p>
            <a:r>
              <a:rPr lang="hr-HR" sz="2800" b="1" dirty="0" smtClean="0"/>
              <a:t>vježbali </a:t>
            </a:r>
            <a:r>
              <a:rPr lang="hr-HR" sz="2800" b="1" dirty="0"/>
              <a:t>su na </a:t>
            </a:r>
            <a:r>
              <a:rPr lang="hr-HR" sz="2800" b="1" dirty="0" err="1"/>
              <a:t>Martovu</a:t>
            </a:r>
            <a:r>
              <a:rPr lang="hr-HR" sz="2800" b="1" dirty="0"/>
              <a:t> polju pored </a:t>
            </a:r>
            <a:r>
              <a:rPr lang="hr-HR" sz="2800" b="1" dirty="0" err="1" smtClean="0"/>
              <a:t>Tibera</a:t>
            </a:r>
            <a:r>
              <a:rPr lang="hr-HR" sz="2800" b="1" dirty="0" smtClean="0"/>
              <a:t>: </a:t>
            </a:r>
            <a:r>
              <a:rPr lang="hr-HR" sz="2800" b="1" dirty="0" smtClean="0"/>
              <a:t>bacanje </a:t>
            </a:r>
            <a:r>
              <a:rPr lang="hr-HR" sz="2800" b="1" dirty="0"/>
              <a:t>diska, trčanje pod oružjem, mačevanje, jahanje, hrvanje, bacanje koplja, </a:t>
            </a:r>
            <a:r>
              <a:rPr lang="hr-HR" sz="2800" b="1" dirty="0" smtClean="0"/>
              <a:t>plivanje</a:t>
            </a:r>
          </a:p>
          <a:p>
            <a:r>
              <a:rPr lang="hr-HR" sz="2800" b="1" dirty="0" smtClean="0"/>
              <a:t>rekreativno bavljenje sportom - u </a:t>
            </a:r>
            <a:r>
              <a:rPr lang="hr-HR" sz="2800" b="1" dirty="0"/>
              <a:t>gimnastičkim dvoranama u termama ili na igralištima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2211"/>
            <a:ext cx="3384376" cy="225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9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395F7D3-1DDA-46EB-8C6C-AC77FF67D1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362</Words>
  <Application>Microsoft Office PowerPoint</Application>
  <PresentationFormat>Prikaz na zaslonu (4:3)</PresentationFormat>
  <Paragraphs>32</Paragraphs>
  <Slides>9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Garamond</vt:lpstr>
      <vt:lpstr>Organski</vt:lpstr>
      <vt:lpstr>PowerPointova prezentacija</vt:lpstr>
      <vt:lpstr>  SUSTAV ŠKOLOVANJA USTAV ŠKOLOVANJA </vt:lpstr>
      <vt:lpstr>PowerPointova prezentacija</vt:lpstr>
      <vt:lpstr>OBRAZOVANJE NAKON 15.GODINE (dečki)</vt:lpstr>
      <vt:lpstr>ŠKOLA</vt:lpstr>
      <vt:lpstr>ŠKOLSKI PRIBOR</vt:lpstr>
      <vt:lpstr>PowerPointova prezentacija</vt:lpstr>
      <vt:lpstr>PowerPointova prezentacija</vt:lpstr>
      <vt:lpstr>SPORT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2014-10-04T08:53:30Z</dcterms:created>
  <dcterms:modified xsi:type="dcterms:W3CDTF">2017-09-11T16:27:17Z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